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78" r:id="rId5"/>
    <p:sldId id="279" r:id="rId6"/>
    <p:sldId id="280" r:id="rId7"/>
    <p:sldId id="282" r:id="rId8"/>
    <p:sldId id="281" r:id="rId9"/>
    <p:sldId id="283" r:id="rId10"/>
    <p:sldId id="284" r:id="rId11"/>
    <p:sldId id="297" r:id="rId12"/>
    <p:sldId id="296" r:id="rId13"/>
    <p:sldId id="288" r:id="rId14"/>
    <p:sldId id="298" r:id="rId15"/>
    <p:sldId id="300" r:id="rId16"/>
    <p:sldId id="302" r:id="rId17"/>
    <p:sldId id="303" r:id="rId18"/>
    <p:sldId id="289" r:id="rId19"/>
    <p:sldId id="290" r:id="rId20"/>
    <p:sldId id="304" r:id="rId21"/>
    <p:sldId id="291" r:id="rId22"/>
    <p:sldId id="305" r:id="rId23"/>
    <p:sldId id="293" r:id="rId24"/>
    <p:sldId id="292" r:id="rId25"/>
    <p:sldId id="294" r:id="rId26"/>
    <p:sldId id="29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94" autoAdjust="0"/>
    <p:restoredTop sz="94619" autoAdjust="0"/>
  </p:normalViewPr>
  <p:slideViewPr>
    <p:cSldViewPr snapToGrid="0">
      <p:cViewPr varScale="1">
        <p:scale>
          <a:sx n="96" d="100"/>
          <a:sy n="96" d="100"/>
        </p:scale>
        <p:origin x="72"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3/23/2023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hyperlink" Target="http://www.gti.ssr.upm.es/data/Vehicle_database.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Car Object Detection Model</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Vehicle vs. Non-vehicle Classification</a:t>
            </a:r>
          </a:p>
        </p:txBody>
      </p:sp>
      <p:sp>
        <p:nvSpPr>
          <p:cNvPr id="4" name="Subtitle 2">
            <a:extLst>
              <a:ext uri="{FF2B5EF4-FFF2-40B4-BE49-F238E27FC236}">
                <a16:creationId xmlns:a16="http://schemas.microsoft.com/office/drawing/2014/main" id="{4EDF3C38-6EA8-A960-9D18-2C004931EC26}"/>
              </a:ext>
            </a:extLst>
          </p:cNvPr>
          <p:cNvSpPr txBox="1">
            <a:spLocks/>
          </p:cNvSpPr>
          <p:nvPr/>
        </p:nvSpPr>
        <p:spPr>
          <a:xfrm>
            <a:off x="1" y="5184477"/>
            <a:ext cx="4100418" cy="1655762"/>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3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dirty="0">
                <a:solidFill>
                  <a:schemeClr val="bg1"/>
                </a:solidFill>
              </a:rPr>
              <a:t>Prepared By:</a:t>
            </a:r>
          </a:p>
          <a:p>
            <a:r>
              <a:rPr lang="en-US" sz="2400" dirty="0">
                <a:solidFill>
                  <a:schemeClr val="bg1"/>
                </a:solidFill>
              </a:rPr>
              <a:t>Samarpan Pandey</a:t>
            </a:r>
          </a:p>
          <a:p>
            <a:r>
              <a:rPr lang="en-US" sz="2400" dirty="0" err="1">
                <a:solidFill>
                  <a:schemeClr val="bg1"/>
                </a:solidFill>
              </a:rPr>
              <a:t>Suheet</a:t>
            </a:r>
            <a:r>
              <a:rPr lang="en-US" sz="2400" dirty="0">
                <a:solidFill>
                  <a:schemeClr val="bg1"/>
                </a:solidFill>
              </a:rPr>
              <a:t> </a:t>
            </a:r>
            <a:r>
              <a:rPr lang="en-US" sz="2400" dirty="0" err="1">
                <a:solidFill>
                  <a:schemeClr val="bg1"/>
                </a:solidFill>
              </a:rPr>
              <a:t>Sonawane</a:t>
            </a:r>
            <a:endParaRPr lang="en-US" sz="2400" dirty="0">
              <a:solidFill>
                <a:schemeClr val="bg1"/>
              </a:solidFill>
            </a:endParaRPr>
          </a:p>
          <a:p>
            <a:r>
              <a:rPr lang="en-US" sz="2400" dirty="0">
                <a:solidFill>
                  <a:schemeClr val="bg1"/>
                </a:solidFill>
              </a:rPr>
              <a:t>Priya </a:t>
            </a:r>
            <a:r>
              <a:rPr lang="en-US" sz="2400" dirty="0" err="1">
                <a:solidFill>
                  <a:schemeClr val="bg1"/>
                </a:solidFill>
              </a:rPr>
              <a:t>Jogani</a:t>
            </a:r>
            <a:endParaRPr lang="en-US" sz="2400" dirty="0">
              <a:solidFill>
                <a:schemeClr val="bg1"/>
              </a:solidFill>
            </a:endParaRPr>
          </a:p>
          <a:p>
            <a:endParaRPr lang="en-IN" dirty="0">
              <a:solidFill>
                <a:srgbClr val="FFFFFF"/>
              </a:solidFill>
            </a:endParaRPr>
          </a:p>
        </p:txBody>
      </p:sp>
      <p:sp>
        <p:nvSpPr>
          <p:cNvPr id="6" name="Google Shape;364;p72">
            <a:extLst>
              <a:ext uri="{FF2B5EF4-FFF2-40B4-BE49-F238E27FC236}">
                <a16:creationId xmlns:a16="http://schemas.microsoft.com/office/drawing/2014/main" id="{0EC1D69D-5B3E-46B6-85B6-A98F10336822}"/>
              </a:ext>
            </a:extLst>
          </p:cNvPr>
          <p:cNvSpPr txBox="1">
            <a:spLocks/>
          </p:cNvSpPr>
          <p:nvPr/>
        </p:nvSpPr>
        <p:spPr>
          <a:xfrm>
            <a:off x="5094693" y="5437516"/>
            <a:ext cx="6872381" cy="1496237"/>
          </a:xfrm>
          <a:prstGeom prst="rect">
            <a:avLst/>
          </a:prstGeom>
          <a:noFill/>
          <a:ln>
            <a:noFill/>
          </a:ln>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Clr>
                <a:schemeClr val="lt1"/>
              </a:buClr>
              <a:buSzPts val="3200"/>
              <a:buFont typeface="Arial" panose="020B0604020202020204" pitchFamily="34" charset="0"/>
              <a:buNone/>
            </a:pPr>
            <a:r>
              <a:rPr lang="en-US" b="1" dirty="0">
                <a:solidFill>
                  <a:schemeClr val="bg1"/>
                </a:solidFill>
              </a:rPr>
              <a:t>Big Data Analytics Program</a:t>
            </a:r>
            <a:endParaRPr lang="en-US" dirty="0">
              <a:solidFill>
                <a:schemeClr val="bg1"/>
              </a:solidFill>
            </a:endParaRPr>
          </a:p>
          <a:p>
            <a:pPr marL="0" indent="0" algn="r">
              <a:lnSpc>
                <a:spcPct val="150000"/>
              </a:lnSpc>
              <a:spcBef>
                <a:spcPts val="0"/>
              </a:spcBef>
              <a:buClr>
                <a:schemeClr val="lt1"/>
              </a:buClr>
              <a:buSzPts val="3200"/>
              <a:buFont typeface="Arial" panose="020B0604020202020204" pitchFamily="34" charset="0"/>
              <a:buNone/>
            </a:pPr>
            <a:r>
              <a:rPr lang="en-US" dirty="0">
                <a:solidFill>
                  <a:schemeClr val="bg1"/>
                </a:solidFill>
              </a:rPr>
              <a:t>Data Analytics Project</a:t>
            </a:r>
          </a:p>
          <a:p>
            <a:pPr marL="0" indent="0" algn="r">
              <a:lnSpc>
                <a:spcPct val="150000"/>
              </a:lnSpc>
              <a:spcBef>
                <a:spcPts val="0"/>
              </a:spcBef>
              <a:buClr>
                <a:schemeClr val="lt1"/>
              </a:buClr>
              <a:buSzPts val="3200"/>
              <a:buFont typeface="Arial" panose="020B0604020202020204" pitchFamily="34" charset="0"/>
              <a:buNone/>
            </a:pPr>
            <a:r>
              <a:rPr lang="en-US" dirty="0">
                <a:solidFill>
                  <a:schemeClr val="bg1"/>
                </a:solidFill>
              </a:rPr>
              <a:t>Dated: March 23</a:t>
            </a:r>
            <a:r>
              <a:rPr lang="en-US" baseline="30000" dirty="0">
                <a:solidFill>
                  <a:schemeClr val="bg1"/>
                </a:solidFill>
              </a:rPr>
              <a:t>rd</a:t>
            </a:r>
            <a:r>
              <a:rPr lang="en-US" dirty="0">
                <a:solidFill>
                  <a:schemeClr val="bg1"/>
                </a:solidFill>
              </a:rPr>
              <a:t>, 2023</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31B7-5FED-79E9-D09F-F70E55368670}"/>
              </a:ext>
            </a:extLst>
          </p:cNvPr>
          <p:cNvSpPr>
            <a:spLocks noGrp="1"/>
          </p:cNvSpPr>
          <p:nvPr>
            <p:ph type="title"/>
          </p:nvPr>
        </p:nvSpPr>
        <p:spPr/>
        <p:txBody>
          <a:bodyPr/>
          <a:lstStyle/>
          <a:p>
            <a:r>
              <a:rPr lang="en-IN" dirty="0"/>
              <a:t>Current Progress and Recommendations</a:t>
            </a:r>
          </a:p>
        </p:txBody>
      </p:sp>
      <p:sp>
        <p:nvSpPr>
          <p:cNvPr id="3" name="Content Placeholder 2">
            <a:extLst>
              <a:ext uri="{FF2B5EF4-FFF2-40B4-BE49-F238E27FC236}">
                <a16:creationId xmlns:a16="http://schemas.microsoft.com/office/drawing/2014/main" id="{78749283-CDF8-E81E-8AF9-4C916EED3091}"/>
              </a:ext>
            </a:extLst>
          </p:cNvPr>
          <p:cNvSpPr>
            <a:spLocks noGrp="1"/>
          </p:cNvSpPr>
          <p:nvPr>
            <p:ph idx="1"/>
          </p:nvPr>
        </p:nvSpPr>
        <p:spPr>
          <a:xfrm>
            <a:off x="913795" y="2076450"/>
            <a:ext cx="10353762" cy="4171950"/>
          </a:xfrm>
        </p:spPr>
        <p:txBody>
          <a:bodyPr>
            <a:normAutofit fontScale="70000" lnSpcReduction="20000"/>
          </a:bodyPr>
          <a:lstStyle/>
          <a:p>
            <a:r>
              <a:rPr lang="en-IN" sz="2900" dirty="0"/>
              <a:t>The team has loaded their datasets correctly with the rechanged dataset which has image dimensions as 64x64x3.</a:t>
            </a:r>
          </a:p>
          <a:p>
            <a:r>
              <a:rPr lang="en-IN" sz="2900" dirty="0"/>
              <a:t>Team has created dataset as ‘image’ and ‘label’ for train-test splitting and validation further on in the project.</a:t>
            </a:r>
          </a:p>
          <a:p>
            <a:r>
              <a:rPr lang="en-US" sz="2900" dirty="0">
                <a:cs typeface="Calibri" panose="020F0502020204030204" pitchFamily="34" charset="0"/>
              </a:rPr>
              <a:t>Adding Callback functions.</a:t>
            </a:r>
          </a:p>
          <a:p>
            <a:r>
              <a:rPr lang="en-US" sz="2900" dirty="0">
                <a:cs typeface="Calibri" panose="020F0502020204030204" pitchFamily="34" charset="0"/>
              </a:rPr>
              <a:t>Using the training data in CNN and viewing accuracy and loss plots.</a:t>
            </a:r>
          </a:p>
          <a:p>
            <a:pPr marL="457200" lvl="3" indent="-457200"/>
            <a:r>
              <a:rPr lang="en-IN" sz="2900" dirty="0">
                <a:cs typeface="Calibri" panose="020F0502020204030204" pitchFamily="34" charset="0"/>
              </a:rPr>
              <a:t>Data Visualization</a:t>
            </a:r>
          </a:p>
          <a:p>
            <a:pPr marL="457200" lvl="3" indent="-457200"/>
            <a:r>
              <a:rPr lang="en-IN" sz="2900" dirty="0">
                <a:cs typeface="Calibri" panose="020F0502020204030204" pitchFamily="34" charset="0"/>
              </a:rPr>
              <a:t>Changing Dimension to 4 Dimension for CNN.</a:t>
            </a:r>
          </a:p>
          <a:p>
            <a:pPr marL="457200" lvl="3" indent="-457200"/>
            <a:r>
              <a:rPr lang="en-IN" sz="2900" dirty="0">
                <a:cs typeface="Calibri" panose="020F0502020204030204" pitchFamily="34" charset="0"/>
              </a:rPr>
              <a:t>Adding </a:t>
            </a:r>
            <a:r>
              <a:rPr lang="en-IN" sz="2900" dirty="0" err="1">
                <a:cs typeface="Calibri" panose="020F0502020204030204" pitchFamily="34" charset="0"/>
              </a:rPr>
              <a:t>Callback</a:t>
            </a:r>
            <a:r>
              <a:rPr lang="en-IN" sz="2900" dirty="0">
                <a:cs typeface="Calibri" panose="020F0502020204030204" pitchFamily="34" charset="0"/>
              </a:rPr>
              <a:t> functions.</a:t>
            </a:r>
          </a:p>
          <a:p>
            <a:pPr marL="457200" lvl="3" indent="-457200"/>
            <a:r>
              <a:rPr lang="en-IN" sz="2900" b="1" i="1" dirty="0">
                <a:cs typeface="Calibri" panose="020F0502020204030204" pitchFamily="34" charset="0"/>
              </a:rPr>
              <a:t>Using the training data in CNN and viewing accuracy and loss plots.</a:t>
            </a:r>
          </a:p>
          <a:p>
            <a:pPr marL="457200" lvl="3" indent="-457200"/>
            <a:r>
              <a:rPr lang="en-IN" sz="2900" b="1" i="1" dirty="0">
                <a:cs typeface="Calibri" panose="020F0502020204030204" pitchFamily="34" charset="0"/>
              </a:rPr>
              <a:t>Visualization of predicted Data.</a:t>
            </a:r>
          </a:p>
          <a:p>
            <a:pPr marL="36900" indent="0">
              <a:buNone/>
            </a:pPr>
            <a:endParaRPr lang="en-IN" dirty="0"/>
          </a:p>
          <a:p>
            <a:endParaRPr lang="en-IN" dirty="0"/>
          </a:p>
        </p:txBody>
      </p:sp>
    </p:spTree>
    <p:extLst>
      <p:ext uri="{BB962C8B-B14F-4D97-AF65-F5344CB8AC3E}">
        <p14:creationId xmlns:p14="http://schemas.microsoft.com/office/powerpoint/2010/main" val="30087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65AE7-A3FE-7CC8-B517-0A97C34CB28C}"/>
              </a:ext>
            </a:extLst>
          </p:cNvPr>
          <p:cNvSpPr>
            <a:spLocks noGrp="1"/>
          </p:cNvSpPr>
          <p:nvPr>
            <p:ph type="title"/>
          </p:nvPr>
        </p:nvSpPr>
        <p:spPr>
          <a:xfrm>
            <a:off x="913795" y="965196"/>
            <a:ext cx="3153952" cy="1329769"/>
          </a:xfrm>
        </p:spPr>
        <p:txBody>
          <a:bodyPr>
            <a:normAutofit/>
          </a:bodyPr>
          <a:lstStyle/>
          <a:p>
            <a:pPr algn="l"/>
            <a:r>
              <a:rPr lang="en-IN" sz="2800"/>
              <a:t>Current Progress and Recommendations</a:t>
            </a:r>
          </a:p>
        </p:txBody>
      </p:sp>
      <p:sp>
        <p:nvSpPr>
          <p:cNvPr id="3" name="Content Placeholder 2">
            <a:extLst>
              <a:ext uri="{FF2B5EF4-FFF2-40B4-BE49-F238E27FC236}">
                <a16:creationId xmlns:a16="http://schemas.microsoft.com/office/drawing/2014/main" id="{D9EFEF5A-EC23-5E76-8741-32EC181046C5}"/>
              </a:ext>
            </a:extLst>
          </p:cNvPr>
          <p:cNvSpPr>
            <a:spLocks noGrp="1"/>
          </p:cNvSpPr>
          <p:nvPr>
            <p:ph idx="1"/>
          </p:nvPr>
        </p:nvSpPr>
        <p:spPr>
          <a:xfrm>
            <a:off x="913796" y="2450353"/>
            <a:ext cx="3153952" cy="3340847"/>
          </a:xfrm>
        </p:spPr>
        <p:txBody>
          <a:bodyPr>
            <a:normAutofit/>
          </a:bodyPr>
          <a:lstStyle/>
          <a:p>
            <a:r>
              <a:rPr lang="en-IN" sz="1800"/>
              <a:t>Creating Layers for CNN and compiling the model:</a:t>
            </a:r>
          </a:p>
        </p:txBody>
      </p:sp>
      <p:sp>
        <p:nvSpPr>
          <p:cNvPr id="22" name="Rectangle 19">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5972BD52-0A2E-E3FA-CDE3-353CDD6DF2E7}"/>
              </a:ext>
            </a:extLst>
          </p:cNvPr>
          <p:cNvPicPr>
            <a:picLocks noChangeAspect="1"/>
          </p:cNvPicPr>
          <p:nvPr/>
        </p:nvPicPr>
        <p:blipFill>
          <a:blip r:embed="rId3"/>
          <a:stretch>
            <a:fillRect/>
          </a:stretch>
        </p:blipFill>
        <p:spPr>
          <a:xfrm>
            <a:off x="5120640" y="2156912"/>
            <a:ext cx="5676236" cy="2398210"/>
          </a:xfrm>
          <a:prstGeom prst="rect">
            <a:avLst/>
          </a:prstGeom>
        </p:spPr>
      </p:pic>
    </p:spTree>
    <p:extLst>
      <p:ext uri="{BB962C8B-B14F-4D97-AF65-F5344CB8AC3E}">
        <p14:creationId xmlns:p14="http://schemas.microsoft.com/office/powerpoint/2010/main" val="3096174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831B7-5FED-79E9-D09F-F70E55368670}"/>
              </a:ext>
            </a:extLst>
          </p:cNvPr>
          <p:cNvSpPr>
            <a:spLocks noGrp="1"/>
          </p:cNvSpPr>
          <p:nvPr>
            <p:ph type="title"/>
          </p:nvPr>
        </p:nvSpPr>
        <p:spPr>
          <a:xfrm>
            <a:off x="913795" y="609600"/>
            <a:ext cx="10353762" cy="1257300"/>
          </a:xfrm>
        </p:spPr>
        <p:txBody>
          <a:bodyPr>
            <a:normAutofit/>
          </a:bodyPr>
          <a:lstStyle/>
          <a:p>
            <a:r>
              <a:rPr lang="en-IN"/>
              <a:t>Current Progress and Recommendations</a:t>
            </a:r>
          </a:p>
        </p:txBody>
      </p:sp>
      <p:sp>
        <p:nvSpPr>
          <p:cNvPr id="3" name="Content Placeholder 2">
            <a:extLst>
              <a:ext uri="{FF2B5EF4-FFF2-40B4-BE49-F238E27FC236}">
                <a16:creationId xmlns:a16="http://schemas.microsoft.com/office/drawing/2014/main" id="{78749283-CDF8-E81E-8AF9-4C916EED3091}"/>
              </a:ext>
            </a:extLst>
          </p:cNvPr>
          <p:cNvSpPr>
            <a:spLocks noGrp="1"/>
          </p:cNvSpPr>
          <p:nvPr>
            <p:ph idx="1"/>
          </p:nvPr>
        </p:nvSpPr>
        <p:spPr>
          <a:xfrm>
            <a:off x="913795" y="2132822"/>
            <a:ext cx="5546272" cy="3658378"/>
          </a:xfrm>
        </p:spPr>
        <p:txBody>
          <a:bodyPr anchor="ctr">
            <a:normAutofit fontScale="92500" lnSpcReduction="10000"/>
          </a:bodyPr>
          <a:lstStyle/>
          <a:p>
            <a:r>
              <a:rPr lang="en-IN" dirty="0"/>
              <a:t>Visualizing graphs for Model loss vs. Validation loss:</a:t>
            </a:r>
          </a:p>
          <a:p>
            <a:r>
              <a:rPr lang="en-US" b="1" i="1" dirty="0">
                <a:cs typeface="Calibri" panose="020F0502020204030204" pitchFamily="34" charset="0"/>
              </a:rPr>
              <a:t>In machine learning, the loss function measures how well a machine learning model is performing on the training data.</a:t>
            </a:r>
          </a:p>
          <a:p>
            <a:r>
              <a:rPr lang="en-US" b="1" i="1" dirty="0">
                <a:cs typeface="Calibri" panose="020F0502020204030204" pitchFamily="34" charset="0"/>
              </a:rPr>
              <a:t>Since, the model(training) loss is going downwards with some training over time and matching with the validation loss plot line after 4 epochs, we can say from loss plot that our model performed well.</a:t>
            </a:r>
            <a:endParaRPr lang="en-IN" b="1" i="1" dirty="0">
              <a:cs typeface="Calibri" panose="020F0502020204030204" pitchFamily="34" charset="0"/>
            </a:endParaRPr>
          </a:p>
          <a:p>
            <a:pPr marL="36900" indent="0">
              <a:buNone/>
            </a:pPr>
            <a:endParaRPr lang="en-IN" dirty="0"/>
          </a:p>
          <a:p>
            <a:endParaRPr lang="en-IN" dirty="0"/>
          </a:p>
        </p:txBody>
      </p:sp>
      <p:pic>
        <p:nvPicPr>
          <p:cNvPr id="6" name="Picture 5">
            <a:extLst>
              <a:ext uri="{FF2B5EF4-FFF2-40B4-BE49-F238E27FC236}">
                <a16:creationId xmlns:a16="http://schemas.microsoft.com/office/drawing/2014/main" id="{77D488AC-653E-5EC2-59BF-331F9684113C}"/>
              </a:ext>
            </a:extLst>
          </p:cNvPr>
          <p:cNvPicPr>
            <a:picLocks noChangeAspect="1"/>
          </p:cNvPicPr>
          <p:nvPr/>
        </p:nvPicPr>
        <p:blipFill>
          <a:blip r:embed="rId3"/>
          <a:stretch>
            <a:fillRect/>
          </a:stretch>
        </p:blipFill>
        <p:spPr>
          <a:xfrm>
            <a:off x="6639983" y="2132822"/>
            <a:ext cx="5372100" cy="3381375"/>
          </a:xfrm>
          <a:prstGeom prst="rect">
            <a:avLst/>
          </a:prstGeom>
        </p:spPr>
      </p:pic>
    </p:spTree>
    <p:extLst>
      <p:ext uri="{BB962C8B-B14F-4D97-AF65-F5344CB8AC3E}">
        <p14:creationId xmlns:p14="http://schemas.microsoft.com/office/powerpoint/2010/main" val="2033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831B7-5FED-79E9-D09F-F70E55368670}"/>
              </a:ext>
            </a:extLst>
          </p:cNvPr>
          <p:cNvSpPr>
            <a:spLocks noGrp="1"/>
          </p:cNvSpPr>
          <p:nvPr>
            <p:ph type="title"/>
          </p:nvPr>
        </p:nvSpPr>
        <p:spPr>
          <a:xfrm>
            <a:off x="913795" y="609600"/>
            <a:ext cx="10353762" cy="1257300"/>
          </a:xfrm>
        </p:spPr>
        <p:txBody>
          <a:bodyPr>
            <a:normAutofit/>
          </a:bodyPr>
          <a:lstStyle/>
          <a:p>
            <a:r>
              <a:rPr lang="en-IN" dirty="0"/>
              <a:t>Current Progress and Recommendations</a:t>
            </a:r>
          </a:p>
        </p:txBody>
      </p:sp>
      <p:sp>
        <p:nvSpPr>
          <p:cNvPr id="3" name="Content Placeholder 2">
            <a:extLst>
              <a:ext uri="{FF2B5EF4-FFF2-40B4-BE49-F238E27FC236}">
                <a16:creationId xmlns:a16="http://schemas.microsoft.com/office/drawing/2014/main" id="{78749283-CDF8-E81E-8AF9-4C916EED3091}"/>
              </a:ext>
            </a:extLst>
          </p:cNvPr>
          <p:cNvSpPr>
            <a:spLocks noGrp="1"/>
          </p:cNvSpPr>
          <p:nvPr>
            <p:ph idx="1"/>
          </p:nvPr>
        </p:nvSpPr>
        <p:spPr>
          <a:xfrm>
            <a:off x="913795" y="2132822"/>
            <a:ext cx="5546272" cy="3658378"/>
          </a:xfrm>
        </p:spPr>
        <p:txBody>
          <a:bodyPr anchor="ctr">
            <a:normAutofit fontScale="92500" lnSpcReduction="20000"/>
          </a:bodyPr>
          <a:lstStyle/>
          <a:p>
            <a:pPr>
              <a:lnSpc>
                <a:spcPct val="100000"/>
              </a:lnSpc>
            </a:pPr>
            <a:r>
              <a:rPr lang="en-IN" sz="1800" dirty="0"/>
              <a:t>Visualizing graphs for Model Accuracy vs. validation Accuracy:</a:t>
            </a:r>
          </a:p>
          <a:p>
            <a:pPr>
              <a:lnSpc>
                <a:spcPct val="100000"/>
              </a:lnSpc>
            </a:pPr>
            <a:r>
              <a:rPr lang="en-US" sz="1800" b="1" i="1" dirty="0">
                <a:cs typeface="Calibri" panose="020F0502020204030204" pitchFamily="34" charset="0"/>
              </a:rPr>
              <a:t>In machine learning, accuracy is a metric that measures how well a model is able to correctly classify or predict the labels of the data it is given. Specifically, it is defined as the ratio of correct predictions to the total number of predictions made by the model.</a:t>
            </a:r>
          </a:p>
          <a:p>
            <a:pPr>
              <a:lnSpc>
                <a:spcPct val="100000"/>
              </a:lnSpc>
            </a:pPr>
            <a:r>
              <a:rPr lang="en-US" sz="1800" b="1" i="1" dirty="0">
                <a:cs typeface="Calibri" panose="020F0502020204030204" pitchFamily="34" charset="0"/>
              </a:rPr>
              <a:t>Validation accuracy, on the other hand, is a measure of how well a model is able to generalize to new, unseen data.</a:t>
            </a:r>
          </a:p>
          <a:p>
            <a:pPr>
              <a:lnSpc>
                <a:spcPct val="100000"/>
              </a:lnSpc>
            </a:pPr>
            <a:r>
              <a:rPr lang="en-US" sz="1800" b="1" i="1" dirty="0">
                <a:cs typeface="Calibri" panose="020F0502020204030204" pitchFamily="34" charset="0"/>
              </a:rPr>
              <a:t>Since, the model(training) accuracy is going upwards with some training over time and matching with the validation accuracy plot after 4-5 epochs, we can say from loss plot that our model performed well.</a:t>
            </a:r>
            <a:endParaRPr lang="en-IN" sz="1800" b="1" i="1" dirty="0">
              <a:cs typeface="Calibri" panose="020F0502020204030204" pitchFamily="34" charset="0"/>
            </a:endParaRPr>
          </a:p>
          <a:p>
            <a:pPr>
              <a:lnSpc>
                <a:spcPct val="100000"/>
              </a:lnSpc>
            </a:pPr>
            <a:endParaRPr lang="en-IN" sz="1800" dirty="0"/>
          </a:p>
          <a:p>
            <a:pPr>
              <a:lnSpc>
                <a:spcPct val="100000"/>
              </a:lnSpc>
            </a:pPr>
            <a:endParaRPr lang="en-IN" sz="1800" dirty="0"/>
          </a:p>
        </p:txBody>
      </p:sp>
      <p:pic>
        <p:nvPicPr>
          <p:cNvPr id="6" name="Picture 5">
            <a:extLst>
              <a:ext uri="{FF2B5EF4-FFF2-40B4-BE49-F238E27FC236}">
                <a16:creationId xmlns:a16="http://schemas.microsoft.com/office/drawing/2014/main" id="{67F8542F-77B0-0EFC-EC0F-A7BAD49A97DF}"/>
              </a:ext>
            </a:extLst>
          </p:cNvPr>
          <p:cNvPicPr>
            <a:picLocks noChangeAspect="1"/>
          </p:cNvPicPr>
          <p:nvPr/>
        </p:nvPicPr>
        <p:blipFill>
          <a:blip r:embed="rId3"/>
          <a:stretch>
            <a:fillRect/>
          </a:stretch>
        </p:blipFill>
        <p:spPr>
          <a:xfrm>
            <a:off x="6782858" y="2038043"/>
            <a:ext cx="5086350" cy="3371850"/>
          </a:xfrm>
          <a:prstGeom prst="rect">
            <a:avLst/>
          </a:prstGeom>
        </p:spPr>
      </p:pic>
    </p:spTree>
    <p:extLst>
      <p:ext uri="{BB962C8B-B14F-4D97-AF65-F5344CB8AC3E}">
        <p14:creationId xmlns:p14="http://schemas.microsoft.com/office/powerpoint/2010/main" val="500645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7D4DE-4349-C15B-E1FD-63E38AA64BE7}"/>
              </a:ext>
            </a:extLst>
          </p:cNvPr>
          <p:cNvSpPr>
            <a:spLocks noGrp="1"/>
          </p:cNvSpPr>
          <p:nvPr>
            <p:ph type="title"/>
          </p:nvPr>
        </p:nvSpPr>
        <p:spPr>
          <a:xfrm>
            <a:off x="913796" y="643465"/>
            <a:ext cx="3382638" cy="1370605"/>
          </a:xfrm>
        </p:spPr>
        <p:txBody>
          <a:bodyPr vert="horz" lIns="91440" tIns="45720" rIns="91440" bIns="45720" rtlCol="0">
            <a:normAutofit/>
          </a:bodyPr>
          <a:lstStyle/>
          <a:p>
            <a:pPr algn="l"/>
            <a:r>
              <a:rPr lang="en-US" sz="3000"/>
              <a:t>Visualization of predicted data:</a:t>
            </a:r>
          </a:p>
        </p:txBody>
      </p:sp>
      <p:sp>
        <p:nvSpPr>
          <p:cNvPr id="6" name="Content Placeholder 2">
            <a:extLst>
              <a:ext uri="{FF2B5EF4-FFF2-40B4-BE49-F238E27FC236}">
                <a16:creationId xmlns:a16="http://schemas.microsoft.com/office/drawing/2014/main" id="{36872A08-B77E-52A3-D6DD-36BD01D41E37}"/>
              </a:ext>
            </a:extLst>
          </p:cNvPr>
          <p:cNvSpPr>
            <a:spLocks noGrp="1"/>
          </p:cNvSpPr>
          <p:nvPr>
            <p:ph idx="1"/>
          </p:nvPr>
        </p:nvSpPr>
        <p:spPr>
          <a:xfrm>
            <a:off x="913796" y="2247153"/>
            <a:ext cx="3358084" cy="3544046"/>
          </a:xfrm>
        </p:spPr>
        <p:txBody>
          <a:bodyPr>
            <a:normAutofit/>
          </a:bodyPr>
          <a:lstStyle/>
          <a:p>
            <a:pPr>
              <a:lnSpc>
                <a:spcPct val="100000"/>
              </a:lnSpc>
            </a:pPr>
            <a:r>
              <a:rPr lang="en-IN" sz="1500" dirty="0"/>
              <a:t>Since our model had the right amount of training data, we have achieved a good model that is good to classify the images between vehicles and non-vehicles.</a:t>
            </a:r>
          </a:p>
          <a:p>
            <a:pPr>
              <a:lnSpc>
                <a:spcPct val="100000"/>
              </a:lnSpc>
            </a:pPr>
            <a:r>
              <a:rPr lang="en-IN" sz="1500" dirty="0"/>
              <a:t>Some errors are acceptable, as can be observed in the first image which says that the image has no vehicle when in fact it does have a vehicle. This kind of error occurs when the model is being trained upon a large amount of data or if the training epochs, i.e., the machine learning is not done for a larger number of samples.</a:t>
            </a:r>
          </a:p>
          <a:p>
            <a:pPr>
              <a:lnSpc>
                <a:spcPct val="100000"/>
              </a:lnSpc>
            </a:pPr>
            <a:endParaRPr lang="en-IN" sz="1500" dirty="0"/>
          </a:p>
        </p:txBody>
      </p:sp>
      <p:pic>
        <p:nvPicPr>
          <p:cNvPr id="5" name="Picture 4">
            <a:extLst>
              <a:ext uri="{FF2B5EF4-FFF2-40B4-BE49-F238E27FC236}">
                <a16:creationId xmlns:a16="http://schemas.microsoft.com/office/drawing/2014/main" id="{52FD8F7A-9AE7-606E-A370-80DA2B3B8205}"/>
              </a:ext>
            </a:extLst>
          </p:cNvPr>
          <p:cNvPicPr>
            <a:picLocks noChangeAspect="1"/>
          </p:cNvPicPr>
          <p:nvPr/>
        </p:nvPicPr>
        <p:blipFill>
          <a:blip r:embed="rId3"/>
          <a:stretch>
            <a:fillRect/>
          </a:stretch>
        </p:blipFill>
        <p:spPr>
          <a:xfrm>
            <a:off x="5034590" y="643466"/>
            <a:ext cx="6394699" cy="5147733"/>
          </a:xfrm>
          <a:prstGeom prst="rect">
            <a:avLst/>
          </a:prstGeom>
        </p:spPr>
      </p:pic>
    </p:spTree>
    <p:extLst>
      <p:ext uri="{BB962C8B-B14F-4D97-AF65-F5344CB8AC3E}">
        <p14:creationId xmlns:p14="http://schemas.microsoft.com/office/powerpoint/2010/main" val="2946019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B781-BC2F-8550-396A-B982316DBF6C}"/>
              </a:ext>
            </a:extLst>
          </p:cNvPr>
          <p:cNvSpPr>
            <a:spLocks noGrp="1"/>
          </p:cNvSpPr>
          <p:nvPr>
            <p:ph type="title"/>
          </p:nvPr>
        </p:nvSpPr>
        <p:spPr/>
        <p:txBody>
          <a:bodyPr>
            <a:normAutofit fontScale="90000"/>
          </a:bodyPr>
          <a:lstStyle/>
          <a:p>
            <a:r>
              <a:rPr lang="en-US" dirty="0"/>
              <a:t>Proposed Solutions for the next phase:</a:t>
            </a:r>
            <a:br>
              <a:rPr lang="en-US" dirty="0"/>
            </a:br>
            <a:r>
              <a:rPr lang="en-US" dirty="0"/>
              <a:t>Future Recommendations</a:t>
            </a:r>
            <a:endParaRPr lang="en-IN" dirty="0"/>
          </a:p>
        </p:txBody>
      </p:sp>
      <p:sp>
        <p:nvSpPr>
          <p:cNvPr id="3" name="Content Placeholder 2">
            <a:extLst>
              <a:ext uri="{FF2B5EF4-FFF2-40B4-BE49-F238E27FC236}">
                <a16:creationId xmlns:a16="http://schemas.microsoft.com/office/drawing/2014/main" id="{73CF7EF9-4867-F8E8-EBF7-399F3B1C9A83}"/>
              </a:ext>
            </a:extLst>
          </p:cNvPr>
          <p:cNvSpPr>
            <a:spLocks noGrp="1"/>
          </p:cNvSpPr>
          <p:nvPr>
            <p:ph idx="1"/>
          </p:nvPr>
        </p:nvSpPr>
        <p:spPr/>
        <p:txBody>
          <a:bodyPr/>
          <a:lstStyle/>
          <a:p>
            <a:r>
              <a:rPr lang="en-IN" dirty="0"/>
              <a:t>Creating new model so that it is sustainable to be used in Cameras and devices for easy viewing.</a:t>
            </a:r>
          </a:p>
          <a:p>
            <a:r>
              <a:rPr lang="en-IN" dirty="0"/>
              <a:t>Creating object detection so it can distinguish between electric vehicles and non-electric vehicles.</a:t>
            </a:r>
          </a:p>
        </p:txBody>
      </p:sp>
    </p:spTree>
    <p:extLst>
      <p:ext uri="{BB962C8B-B14F-4D97-AF65-F5344CB8AC3E}">
        <p14:creationId xmlns:p14="http://schemas.microsoft.com/office/powerpoint/2010/main" val="2372121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919119" y="85725"/>
            <a:ext cx="10353762" cy="1257300"/>
          </a:xfrm>
        </p:spPr>
        <p:txBody>
          <a:bodyPr/>
          <a:lstStyle/>
          <a:p>
            <a:r>
              <a:rPr lang="en-IN" dirty="0" err="1"/>
              <a:t>Sharepoint</a:t>
            </a:r>
            <a:r>
              <a:rPr lang="en-IN" dirty="0"/>
              <a:t> Analytics: Dashboard</a:t>
            </a:r>
          </a:p>
        </p:txBody>
      </p:sp>
      <p:sp>
        <p:nvSpPr>
          <p:cNvPr id="3" name="TextBox 2">
            <a:extLst>
              <a:ext uri="{FF2B5EF4-FFF2-40B4-BE49-F238E27FC236}">
                <a16:creationId xmlns:a16="http://schemas.microsoft.com/office/drawing/2014/main" id="{BE7BB945-831E-189F-AFBC-005EEEAA693E}"/>
              </a:ext>
            </a:extLst>
          </p:cNvPr>
          <p:cNvSpPr txBox="1"/>
          <p:nvPr/>
        </p:nvSpPr>
        <p:spPr>
          <a:xfrm>
            <a:off x="594804" y="4779711"/>
            <a:ext cx="10678077" cy="1477328"/>
          </a:xfrm>
          <a:prstGeom prst="rect">
            <a:avLst/>
          </a:prstGeom>
          <a:noFill/>
        </p:spPr>
        <p:txBody>
          <a:bodyPr wrap="square" rtlCol="0">
            <a:spAutoFit/>
          </a:bodyPr>
          <a:lstStyle/>
          <a:p>
            <a:r>
              <a:rPr lang="en-US" dirty="0">
                <a:solidFill>
                  <a:schemeClr val="tx2"/>
                </a:solidFill>
              </a:rPr>
              <a:t>SharePoint is primarily a document management and storage system.</a:t>
            </a:r>
          </a:p>
          <a:p>
            <a:endParaRPr lang="en-US" dirty="0">
              <a:solidFill>
                <a:schemeClr val="tx2"/>
              </a:solidFill>
            </a:endParaRPr>
          </a:p>
          <a:p>
            <a:r>
              <a:rPr lang="en-US" dirty="0">
                <a:solidFill>
                  <a:schemeClr val="tx2"/>
                </a:solidFill>
              </a:rPr>
              <a:t>The team has used </a:t>
            </a:r>
            <a:r>
              <a:rPr lang="en-US" dirty="0" err="1">
                <a:solidFill>
                  <a:schemeClr val="tx2"/>
                </a:solidFill>
              </a:rPr>
              <a:t>Sharepoint</a:t>
            </a:r>
            <a:r>
              <a:rPr lang="en-US" dirty="0">
                <a:solidFill>
                  <a:schemeClr val="tx2"/>
                </a:solidFill>
              </a:rPr>
              <a:t> to present Analytics for the progress of the project, assign action items to each team members, keep track of minutes of meeting and provide an estimate of total cost of the project with hourly pay decided by each team members.</a:t>
            </a:r>
            <a:endParaRPr lang="en-IN" dirty="0">
              <a:solidFill>
                <a:schemeClr val="tx2"/>
              </a:solidFill>
            </a:endParaRPr>
          </a:p>
        </p:txBody>
      </p:sp>
      <p:pic>
        <p:nvPicPr>
          <p:cNvPr id="4" name="Picture 3">
            <a:extLst>
              <a:ext uri="{FF2B5EF4-FFF2-40B4-BE49-F238E27FC236}">
                <a16:creationId xmlns:a16="http://schemas.microsoft.com/office/drawing/2014/main" id="{ABE23817-2836-AFB9-ED2D-9EA28162DA3E}"/>
              </a:ext>
            </a:extLst>
          </p:cNvPr>
          <p:cNvPicPr>
            <a:picLocks noChangeAspect="1"/>
          </p:cNvPicPr>
          <p:nvPr/>
        </p:nvPicPr>
        <p:blipFill>
          <a:blip r:embed="rId2"/>
          <a:stretch>
            <a:fillRect/>
          </a:stretch>
        </p:blipFill>
        <p:spPr>
          <a:xfrm>
            <a:off x="594804" y="1380689"/>
            <a:ext cx="10290007" cy="3361358"/>
          </a:xfrm>
          <a:prstGeom prst="rect">
            <a:avLst/>
          </a:prstGeom>
        </p:spPr>
      </p:pic>
    </p:spTree>
    <p:extLst>
      <p:ext uri="{BB962C8B-B14F-4D97-AF65-F5344CB8AC3E}">
        <p14:creationId xmlns:p14="http://schemas.microsoft.com/office/powerpoint/2010/main" val="330223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9846DD-8B4C-7D48-33AC-BC38B2B02399}"/>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Dashboard:</a:t>
            </a:r>
          </a:p>
        </p:txBody>
      </p:sp>
      <p:sp>
        <p:nvSpPr>
          <p:cNvPr id="18"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2B45BC-B9ED-0B34-8CC7-115C33BAEE77}"/>
              </a:ext>
            </a:extLst>
          </p:cNvPr>
          <p:cNvPicPr>
            <a:picLocks noChangeAspect="1"/>
          </p:cNvPicPr>
          <p:nvPr/>
        </p:nvPicPr>
        <p:blipFill>
          <a:blip r:embed="rId3"/>
          <a:stretch>
            <a:fillRect/>
          </a:stretch>
        </p:blipFill>
        <p:spPr>
          <a:xfrm>
            <a:off x="5324315" y="1902824"/>
            <a:ext cx="6197668" cy="3052351"/>
          </a:xfrm>
          <a:prstGeom prst="rect">
            <a:avLst/>
          </a:prstGeom>
        </p:spPr>
      </p:pic>
    </p:spTree>
    <p:extLst>
      <p:ext uri="{BB962C8B-B14F-4D97-AF65-F5344CB8AC3E}">
        <p14:creationId xmlns:p14="http://schemas.microsoft.com/office/powerpoint/2010/main" val="298982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Task list: After Charter Acceptance</a:t>
            </a:r>
          </a:p>
        </p:txBody>
      </p:sp>
      <p:pic>
        <p:nvPicPr>
          <p:cNvPr id="13" name="Picture 9">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3" name="Picture 2">
            <a:extLst>
              <a:ext uri="{FF2B5EF4-FFF2-40B4-BE49-F238E27FC236}">
                <a16:creationId xmlns:a16="http://schemas.microsoft.com/office/drawing/2014/main" id="{7B96FB41-55F8-4CC5-CB15-689F69FD8B4C}"/>
              </a:ext>
            </a:extLst>
          </p:cNvPr>
          <p:cNvPicPr>
            <a:picLocks noChangeAspect="1"/>
          </p:cNvPicPr>
          <p:nvPr/>
        </p:nvPicPr>
        <p:blipFill rotWithShape="1">
          <a:blip r:embed="rId4"/>
          <a:srcRect r="-1" b="22683"/>
          <a:stretch/>
        </p:blipFill>
        <p:spPr>
          <a:xfrm>
            <a:off x="-1" y="-1"/>
            <a:ext cx="12198915" cy="4220682"/>
          </a:xfrm>
          <a:prstGeom prst="rect">
            <a:avLst/>
          </a:prstGeom>
        </p:spPr>
      </p:pic>
    </p:spTree>
    <p:extLst>
      <p:ext uri="{BB962C8B-B14F-4D97-AF65-F5344CB8AC3E}">
        <p14:creationId xmlns:p14="http://schemas.microsoft.com/office/powerpoint/2010/main" val="4085780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62FB7-F579-6D0B-547E-D412E4CFDD0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MRP-High Level Task List</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0F399F-4A87-CFDA-AE1A-FE8FDBEE5F9E}"/>
              </a:ext>
            </a:extLst>
          </p:cNvPr>
          <p:cNvPicPr>
            <a:picLocks noChangeAspect="1"/>
          </p:cNvPicPr>
          <p:nvPr/>
        </p:nvPicPr>
        <p:blipFill>
          <a:blip r:embed="rId3"/>
          <a:stretch>
            <a:fillRect/>
          </a:stretch>
        </p:blipFill>
        <p:spPr>
          <a:xfrm>
            <a:off x="5730622" y="609600"/>
            <a:ext cx="5385053" cy="5638800"/>
          </a:xfrm>
          <a:prstGeom prst="rect">
            <a:avLst/>
          </a:prstGeom>
        </p:spPr>
      </p:pic>
    </p:spTree>
    <p:extLst>
      <p:ext uri="{BB962C8B-B14F-4D97-AF65-F5344CB8AC3E}">
        <p14:creationId xmlns:p14="http://schemas.microsoft.com/office/powerpoint/2010/main" val="3372484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Contents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686106"/>
          </a:xfrm>
        </p:spPr>
        <p:txBody>
          <a:bodyPr anchor="t">
            <a:normAutofit fontScale="85000" lnSpcReduction="20000"/>
          </a:bodyPr>
          <a:lstStyle/>
          <a:p>
            <a:pPr marL="36900" lvl="0" indent="0">
              <a:buNone/>
            </a:pPr>
            <a:r>
              <a:rPr lang="en-US" sz="2400" dirty="0"/>
              <a:t>Overview</a:t>
            </a:r>
          </a:p>
          <a:p>
            <a:pPr marL="36900" indent="0">
              <a:buNone/>
            </a:pPr>
            <a:r>
              <a:rPr lang="en-US" sz="2400" dirty="0"/>
              <a:t>Team Members</a:t>
            </a:r>
          </a:p>
          <a:p>
            <a:pPr marL="36900" lvl="0" indent="0">
              <a:buNone/>
            </a:pPr>
            <a:r>
              <a:rPr lang="en-US" sz="2400" dirty="0"/>
              <a:t>Data Source</a:t>
            </a:r>
          </a:p>
          <a:p>
            <a:pPr marL="36900" lvl="0" indent="0">
              <a:buNone/>
            </a:pPr>
            <a:r>
              <a:rPr lang="en-US" sz="2400" dirty="0"/>
              <a:t>Project Requirements</a:t>
            </a:r>
          </a:p>
          <a:p>
            <a:pPr marL="36900" lvl="0" indent="0">
              <a:buNone/>
            </a:pPr>
            <a:r>
              <a:rPr lang="en-US" sz="2400" dirty="0"/>
              <a:t>Exploratory Data Analysis</a:t>
            </a:r>
          </a:p>
          <a:p>
            <a:pPr marL="36900" lvl="0" indent="0">
              <a:buNone/>
            </a:pPr>
            <a:r>
              <a:rPr lang="en-US" sz="2400" dirty="0"/>
              <a:t>Current Progress and Recommendations</a:t>
            </a:r>
          </a:p>
          <a:p>
            <a:pPr marL="36900" lvl="0" indent="0">
              <a:buNone/>
            </a:pPr>
            <a:r>
              <a:rPr lang="en-US" sz="2400" dirty="0"/>
              <a:t>Visualization of Predicted Data</a:t>
            </a:r>
          </a:p>
          <a:p>
            <a:pPr marL="36900" lvl="0" indent="0">
              <a:buNone/>
            </a:pPr>
            <a:r>
              <a:rPr lang="en-US" sz="2400" dirty="0"/>
              <a:t>Proposed Solution for the next Phase: Future Recommendations</a:t>
            </a:r>
          </a:p>
          <a:p>
            <a:pPr marL="36900" lvl="0" indent="0">
              <a:buNone/>
            </a:pPr>
            <a:r>
              <a:rPr lang="en-US" sz="2400" dirty="0" err="1"/>
              <a:t>Sharepoint</a:t>
            </a:r>
            <a:r>
              <a:rPr lang="en-US" sz="2400" dirty="0"/>
              <a:t> Analytics</a:t>
            </a:r>
          </a:p>
          <a:p>
            <a:pPr marL="36900" lvl="0" indent="0">
              <a:buNone/>
            </a:pPr>
            <a:r>
              <a:rPr lang="en-US" sz="2400" dirty="0"/>
              <a:t>Conclusion(Project Close-Out)</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Action Items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6CCE74-5162-0CE7-FF8C-9DECB42DE843}"/>
              </a:ext>
            </a:extLst>
          </p:cNvPr>
          <p:cNvPicPr>
            <a:picLocks noChangeAspect="1"/>
          </p:cNvPicPr>
          <p:nvPr/>
        </p:nvPicPr>
        <p:blipFill>
          <a:blip r:embed="rId3"/>
          <a:stretch>
            <a:fillRect/>
          </a:stretch>
        </p:blipFill>
        <p:spPr>
          <a:xfrm>
            <a:off x="5324315" y="2677533"/>
            <a:ext cx="6197668" cy="1502934"/>
          </a:xfrm>
          <a:prstGeom prst="rect">
            <a:avLst/>
          </a:prstGeom>
        </p:spPr>
      </p:pic>
    </p:spTree>
    <p:extLst>
      <p:ext uri="{BB962C8B-B14F-4D97-AF65-F5344CB8AC3E}">
        <p14:creationId xmlns:p14="http://schemas.microsoft.com/office/powerpoint/2010/main" val="1161716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Minutes Of Meeting</a:t>
            </a:r>
          </a:p>
        </p:txBody>
      </p:sp>
      <p:pic>
        <p:nvPicPr>
          <p:cNvPr id="18" name="Picture 1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11" name="Picture 10">
            <a:extLst>
              <a:ext uri="{FF2B5EF4-FFF2-40B4-BE49-F238E27FC236}">
                <a16:creationId xmlns:a16="http://schemas.microsoft.com/office/drawing/2014/main" id="{797C1EA6-4955-5FAC-A0F3-4113085851C9}"/>
              </a:ext>
            </a:extLst>
          </p:cNvPr>
          <p:cNvPicPr>
            <a:picLocks noChangeAspect="1"/>
          </p:cNvPicPr>
          <p:nvPr/>
        </p:nvPicPr>
        <p:blipFill rotWithShape="1">
          <a:blip r:embed="rId4"/>
          <a:srcRect t="11595" r="-1" b="11089"/>
          <a:stretch/>
        </p:blipFill>
        <p:spPr>
          <a:xfrm>
            <a:off x="-1" y="-1"/>
            <a:ext cx="12198915" cy="4220682"/>
          </a:xfrm>
          <a:prstGeom prst="rect">
            <a:avLst/>
          </a:prstGeom>
        </p:spPr>
      </p:pic>
    </p:spTree>
    <p:extLst>
      <p:ext uri="{BB962C8B-B14F-4D97-AF65-F5344CB8AC3E}">
        <p14:creationId xmlns:p14="http://schemas.microsoft.com/office/powerpoint/2010/main" val="367204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algn="l"/>
            <a:r>
              <a:rPr lang="en-US" sz="2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Timesheets: Budgeted Hours</a:t>
            </a:r>
          </a:p>
        </p:txBody>
      </p:sp>
      <p:sp>
        <p:nvSpPr>
          <p:cNvPr id="3" name="TextBox 2">
            <a:extLst>
              <a:ext uri="{FF2B5EF4-FFF2-40B4-BE49-F238E27FC236}">
                <a16:creationId xmlns:a16="http://schemas.microsoft.com/office/drawing/2014/main" id="{A1284192-7EE0-7EB0-1FD9-033692E0BA40}"/>
              </a:ext>
            </a:extLst>
          </p:cNvPr>
          <p:cNvSpPr txBox="1"/>
          <p:nvPr/>
        </p:nvSpPr>
        <p:spPr>
          <a:xfrm>
            <a:off x="913796" y="2450353"/>
            <a:ext cx="3153952" cy="3340847"/>
          </a:xfrm>
          <a:prstGeom prst="rect">
            <a:avLst/>
          </a:prstGeom>
        </p:spPr>
        <p:txBody>
          <a:bodyPr vert="horz" lIns="91440" tIns="45720" rIns="91440" bIns="45720" rtlCol="0" anchor="t">
            <a:normAutofit lnSpcReduction="10000"/>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If each team member is hired at $35/hour the current budgeted hour cost with respect to total hours would be 76*35*3= 7980</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Therefore, Estimate running cost of the project up until this phase is around $8,000.</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Since the budgeted hours changed as the team was not on-track for one week the budgeted hours have increased in previous 4 weeks. </a:t>
            </a:r>
          </a:p>
        </p:txBody>
      </p:sp>
      <p:sp>
        <p:nvSpPr>
          <p:cNvPr id="11" name="Rectangle 1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D13D61-72E9-8FE9-A941-AD00D8531817}"/>
              </a:ext>
            </a:extLst>
          </p:cNvPr>
          <p:cNvPicPr>
            <a:picLocks noChangeAspect="1"/>
          </p:cNvPicPr>
          <p:nvPr/>
        </p:nvPicPr>
        <p:blipFill>
          <a:blip r:embed="rId3"/>
          <a:stretch>
            <a:fillRect/>
          </a:stretch>
        </p:blipFill>
        <p:spPr>
          <a:xfrm>
            <a:off x="5120640" y="2355580"/>
            <a:ext cx="5676236" cy="2000873"/>
          </a:xfrm>
          <a:prstGeom prst="rect">
            <a:avLst/>
          </a:prstGeom>
        </p:spPr>
      </p:pic>
    </p:spTree>
    <p:extLst>
      <p:ext uri="{BB962C8B-B14F-4D97-AF65-F5344CB8AC3E}">
        <p14:creationId xmlns:p14="http://schemas.microsoft.com/office/powerpoint/2010/main" val="242413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B781-BC2F-8550-396A-B982316DBF6C}"/>
              </a:ext>
            </a:extLst>
          </p:cNvPr>
          <p:cNvSpPr>
            <a:spLocks noGrp="1"/>
          </p:cNvSpPr>
          <p:nvPr>
            <p:ph type="title"/>
          </p:nvPr>
        </p:nvSpPr>
        <p:spPr/>
        <p:txBody>
          <a:bodyPr/>
          <a:lstStyle/>
          <a:p>
            <a:r>
              <a:rPr lang="en-US" dirty="0"/>
              <a:t>Conclusion(Project Close-Out)</a:t>
            </a:r>
            <a:endParaRPr lang="en-IN" dirty="0"/>
          </a:p>
        </p:txBody>
      </p:sp>
      <p:sp>
        <p:nvSpPr>
          <p:cNvPr id="3" name="Content Placeholder 2">
            <a:extLst>
              <a:ext uri="{FF2B5EF4-FFF2-40B4-BE49-F238E27FC236}">
                <a16:creationId xmlns:a16="http://schemas.microsoft.com/office/drawing/2014/main" id="{73CF7EF9-4867-F8E8-EBF7-399F3B1C9A83}"/>
              </a:ext>
            </a:extLst>
          </p:cNvPr>
          <p:cNvSpPr>
            <a:spLocks noGrp="1"/>
          </p:cNvSpPr>
          <p:nvPr>
            <p:ph idx="1"/>
          </p:nvPr>
        </p:nvSpPr>
        <p:spPr/>
        <p:txBody>
          <a:bodyPr>
            <a:normAutofit fontScale="77500" lnSpcReduction="20000"/>
          </a:bodyPr>
          <a:lstStyle/>
          <a:p>
            <a:r>
              <a:rPr lang="en-IN" dirty="0"/>
              <a:t>The team has successfully completed the most part of the projects, </a:t>
            </a:r>
            <a:r>
              <a:rPr lang="en-IN" dirty="0" err="1"/>
              <a:t>i</a:t>
            </a:r>
            <a:r>
              <a:rPr lang="en-IN" dirty="0"/>
              <a:t>. e, object detection between vehicles vs. non-vehicles.</a:t>
            </a:r>
          </a:p>
          <a:p>
            <a:r>
              <a:rPr lang="en-IN" dirty="0"/>
              <a:t>The loss vs. validation graph shows that the model performed well with some exceptions in the starting few epochs of training which is understandable. With increase in the number of epochs the model can certainly perform better but that is out of scope, for now.</a:t>
            </a:r>
          </a:p>
          <a:p>
            <a:r>
              <a:rPr lang="en-IN" dirty="0"/>
              <a:t>The team has successfully made all communications well and good with proper documentation for the client as well as the team, including proper set-up of </a:t>
            </a:r>
            <a:r>
              <a:rPr lang="en-IN" dirty="0" err="1"/>
              <a:t>sharepoint</a:t>
            </a:r>
            <a:r>
              <a:rPr lang="en-IN" dirty="0"/>
              <a:t> for all team members.</a:t>
            </a:r>
          </a:p>
          <a:p>
            <a:r>
              <a:rPr lang="en-IN" dirty="0"/>
              <a:t>The budgeted hours however were increased than expected, due to minor setbacks in the project duration time.</a:t>
            </a:r>
          </a:p>
          <a:p>
            <a:r>
              <a:rPr lang="en-IN" dirty="0"/>
              <a:t>The visualized data clearly explains the detection of the model between “</a:t>
            </a:r>
            <a:r>
              <a:rPr lang="en-US" dirty="0"/>
              <a:t>Predicted that there is vehicle in Image</a:t>
            </a:r>
            <a:r>
              <a:rPr lang="en-IN" dirty="0"/>
              <a:t>” and “</a:t>
            </a:r>
            <a:r>
              <a:rPr lang="en-US" dirty="0"/>
              <a:t>Predicted that there is no vehicle in Image.” </a:t>
            </a:r>
            <a:r>
              <a:rPr lang="en-IN" dirty="0"/>
              <a:t>which could be used in future recommendations.</a:t>
            </a:r>
          </a:p>
        </p:txBody>
      </p:sp>
    </p:spTree>
    <p:extLst>
      <p:ext uri="{BB962C8B-B14F-4D97-AF65-F5344CB8AC3E}">
        <p14:creationId xmlns:p14="http://schemas.microsoft.com/office/powerpoint/2010/main" val="184622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5014-C1DD-D8EE-4A1F-A1A73A546773}"/>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54909599-7BCE-7090-7A3B-061091507632}"/>
              </a:ext>
            </a:extLst>
          </p:cNvPr>
          <p:cNvSpPr>
            <a:spLocks noGrp="1"/>
          </p:cNvSpPr>
          <p:nvPr>
            <p:ph idx="1"/>
          </p:nvPr>
        </p:nvSpPr>
        <p:spPr/>
        <p:txBody>
          <a:bodyPr>
            <a:noAutofit/>
          </a:bodyPr>
          <a:lstStyle/>
          <a:p>
            <a:r>
              <a:rPr lang="en-US" sz="2100" b="0" i="0" u="none" strike="noStrike" baseline="0" dirty="0">
                <a:latin typeface="+mj-lt"/>
              </a:rPr>
              <a:t>The technology related to recognizing between two distinct objects in image data is known as Vision Systems. We will be using this technology in our project to identify between Vehicles and Non-Vehicles and further the scope for the client to integrate it with GPS in motor vehicles. We can also identify other electric vehicles nearby and decrease the risk of autonomous vehicle moving in way of motor vehicles further on in project if time and budget allows. </a:t>
            </a:r>
          </a:p>
          <a:p>
            <a:r>
              <a:rPr lang="en-US" sz="2100" b="0" i="0" u="none" strike="noStrike" baseline="0" dirty="0">
                <a:latin typeface="+mj-lt"/>
              </a:rPr>
              <a:t>The project is aimed at identifying the difference between vehicle and non-vehicle in camera captured images in .</a:t>
            </a:r>
            <a:r>
              <a:rPr lang="en-US" sz="2100" b="0" i="0" u="none" strike="noStrike" baseline="0" dirty="0" err="1">
                <a:latin typeface="+mj-lt"/>
              </a:rPr>
              <a:t>png</a:t>
            </a:r>
            <a:r>
              <a:rPr lang="en-US" sz="2100" b="0" i="0" u="none" strike="noStrike" baseline="0" dirty="0">
                <a:latin typeface="+mj-lt"/>
              </a:rPr>
              <a:t> format. </a:t>
            </a:r>
          </a:p>
          <a:p>
            <a:r>
              <a:rPr lang="en-US" sz="2100" b="0" i="0" u="none" strike="noStrike" baseline="0" dirty="0">
                <a:latin typeface="+mj-lt"/>
              </a:rPr>
              <a:t>The project will provide help in increasing the GPS functionality to distinguish on-coming vehicles and provide clients customer with better awareness of surrounding and prevent accidents. </a:t>
            </a:r>
            <a:endParaRPr lang="en-IN" sz="2100" dirty="0">
              <a:latin typeface="+mj-lt"/>
            </a:endParaRPr>
          </a:p>
        </p:txBody>
      </p:sp>
    </p:spTree>
    <p:extLst>
      <p:ext uri="{BB962C8B-B14F-4D97-AF65-F5344CB8AC3E}">
        <p14:creationId xmlns:p14="http://schemas.microsoft.com/office/powerpoint/2010/main" val="1496896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3201-46CF-D2B1-2685-F06D6A2EC500}"/>
              </a:ext>
            </a:extLst>
          </p:cNvPr>
          <p:cNvSpPr>
            <a:spLocks noGrp="1"/>
          </p:cNvSpPr>
          <p:nvPr>
            <p:ph type="title"/>
          </p:nvPr>
        </p:nvSpPr>
        <p:spPr>
          <a:xfrm>
            <a:off x="919119" y="0"/>
            <a:ext cx="10353762" cy="1257300"/>
          </a:xfrm>
        </p:spPr>
        <p:txBody>
          <a:bodyPr/>
          <a:lstStyle/>
          <a:p>
            <a:r>
              <a:rPr lang="en-IN" dirty="0">
                <a:solidFill>
                  <a:schemeClr val="bg2">
                    <a:lumMod val="20000"/>
                    <a:lumOff val="80000"/>
                  </a:schemeClr>
                </a:solidFill>
              </a:rPr>
              <a:t>Team Members</a:t>
            </a:r>
          </a:p>
        </p:txBody>
      </p:sp>
      <p:pic>
        <p:nvPicPr>
          <p:cNvPr id="7" name="Content Placeholder 6">
            <a:extLst>
              <a:ext uri="{FF2B5EF4-FFF2-40B4-BE49-F238E27FC236}">
                <a16:creationId xmlns:a16="http://schemas.microsoft.com/office/drawing/2014/main" id="{54C6B816-E1B8-744A-F970-F287FA5AE9FD}"/>
              </a:ext>
            </a:extLst>
          </p:cNvPr>
          <p:cNvPicPr>
            <a:picLocks noGrp="1" noChangeAspect="1"/>
          </p:cNvPicPr>
          <p:nvPr>
            <p:ph idx="1"/>
          </p:nvPr>
        </p:nvPicPr>
        <p:blipFill>
          <a:blip r:embed="rId2"/>
          <a:stretch>
            <a:fillRect/>
          </a:stretch>
        </p:blipFill>
        <p:spPr>
          <a:xfrm>
            <a:off x="4705485" y="1677111"/>
            <a:ext cx="2550017" cy="2444885"/>
          </a:xfrm>
        </p:spPr>
      </p:pic>
      <p:pic>
        <p:nvPicPr>
          <p:cNvPr id="5" name="Picture 4">
            <a:extLst>
              <a:ext uri="{FF2B5EF4-FFF2-40B4-BE49-F238E27FC236}">
                <a16:creationId xmlns:a16="http://schemas.microsoft.com/office/drawing/2014/main" id="{2DA25E27-1088-3383-A858-D86755F74461}"/>
              </a:ext>
            </a:extLst>
          </p:cNvPr>
          <p:cNvPicPr>
            <a:picLocks noChangeAspect="1"/>
          </p:cNvPicPr>
          <p:nvPr/>
        </p:nvPicPr>
        <p:blipFill>
          <a:blip r:embed="rId3"/>
          <a:stretch>
            <a:fillRect/>
          </a:stretch>
        </p:blipFill>
        <p:spPr>
          <a:xfrm>
            <a:off x="1060764" y="1631715"/>
            <a:ext cx="2472744" cy="2490281"/>
          </a:xfrm>
          <a:prstGeom prst="rect">
            <a:avLst/>
          </a:prstGeom>
        </p:spPr>
      </p:pic>
      <p:pic>
        <p:nvPicPr>
          <p:cNvPr id="9" name="Picture 8">
            <a:extLst>
              <a:ext uri="{FF2B5EF4-FFF2-40B4-BE49-F238E27FC236}">
                <a16:creationId xmlns:a16="http://schemas.microsoft.com/office/drawing/2014/main" id="{25088378-38E3-B298-3ADC-A448CFFC621D}"/>
              </a:ext>
            </a:extLst>
          </p:cNvPr>
          <p:cNvPicPr>
            <a:picLocks noChangeAspect="1"/>
          </p:cNvPicPr>
          <p:nvPr/>
        </p:nvPicPr>
        <p:blipFill>
          <a:blip r:embed="rId4"/>
          <a:stretch>
            <a:fillRect/>
          </a:stretch>
        </p:blipFill>
        <p:spPr>
          <a:xfrm>
            <a:off x="8568318" y="1631715"/>
            <a:ext cx="2704563" cy="2607013"/>
          </a:xfrm>
          <a:prstGeom prst="rect">
            <a:avLst/>
          </a:prstGeom>
        </p:spPr>
      </p:pic>
      <p:sp>
        <p:nvSpPr>
          <p:cNvPr id="13" name="TextBox 12">
            <a:extLst>
              <a:ext uri="{FF2B5EF4-FFF2-40B4-BE49-F238E27FC236}">
                <a16:creationId xmlns:a16="http://schemas.microsoft.com/office/drawing/2014/main" id="{CF660606-C27D-4D59-A4F5-E93358AC4D4E}"/>
              </a:ext>
            </a:extLst>
          </p:cNvPr>
          <p:cNvSpPr txBox="1"/>
          <p:nvPr/>
        </p:nvSpPr>
        <p:spPr>
          <a:xfrm>
            <a:off x="960137" y="4238728"/>
            <a:ext cx="3191476" cy="2308324"/>
          </a:xfrm>
          <a:prstGeom prst="rect">
            <a:avLst/>
          </a:prstGeom>
          <a:noFill/>
        </p:spPr>
        <p:txBody>
          <a:bodyPr wrap="square">
            <a:spAutoFit/>
          </a:bodyPr>
          <a:lstStyle/>
          <a:p>
            <a:r>
              <a:rPr lang="en-US" dirty="0">
                <a:solidFill>
                  <a:schemeClr val="bg2">
                    <a:lumMod val="20000"/>
                    <a:lumOff val="80000"/>
                  </a:schemeClr>
                </a:solidFill>
              </a:rPr>
              <a:t>I’m currently pursuing Big Data Analytics. Learning multiple languages during my years of study was an asset and now I will be implementing whatever resources I have in this project and contribute towards my team and clients’ goals.</a:t>
            </a:r>
            <a:endParaRPr lang="en-IN" dirty="0">
              <a:solidFill>
                <a:schemeClr val="bg2">
                  <a:lumMod val="20000"/>
                  <a:lumOff val="80000"/>
                </a:schemeClr>
              </a:solidFill>
            </a:endParaRPr>
          </a:p>
        </p:txBody>
      </p:sp>
      <p:sp>
        <p:nvSpPr>
          <p:cNvPr id="17" name="TextBox 16">
            <a:extLst>
              <a:ext uri="{FF2B5EF4-FFF2-40B4-BE49-F238E27FC236}">
                <a16:creationId xmlns:a16="http://schemas.microsoft.com/office/drawing/2014/main" id="{557012C3-59B2-2EB5-2FE3-8FF3D3D932DB}"/>
              </a:ext>
            </a:extLst>
          </p:cNvPr>
          <p:cNvSpPr txBox="1"/>
          <p:nvPr/>
        </p:nvSpPr>
        <p:spPr>
          <a:xfrm>
            <a:off x="4539721" y="4409381"/>
            <a:ext cx="3371295" cy="1477328"/>
          </a:xfrm>
          <a:prstGeom prst="rect">
            <a:avLst/>
          </a:prstGeom>
          <a:noFill/>
        </p:spPr>
        <p:txBody>
          <a:bodyPr wrap="square">
            <a:spAutoFit/>
          </a:bodyPr>
          <a:lstStyle/>
          <a:p>
            <a:r>
              <a:rPr lang="en-US" dirty="0">
                <a:solidFill>
                  <a:schemeClr val="bg2">
                    <a:lumMod val="20000"/>
                    <a:lumOff val="80000"/>
                  </a:schemeClr>
                </a:solidFill>
              </a:rPr>
              <a:t>I aim to pursue Data Science as my primary field of career, that’s why I chose Big Data Analytics Course at Georgian College to improve my Data Analytical skills.</a:t>
            </a:r>
            <a:endParaRPr lang="en-IN" dirty="0">
              <a:solidFill>
                <a:schemeClr val="bg2">
                  <a:lumMod val="20000"/>
                  <a:lumOff val="80000"/>
                </a:schemeClr>
              </a:solidFill>
            </a:endParaRPr>
          </a:p>
        </p:txBody>
      </p:sp>
      <p:sp>
        <p:nvSpPr>
          <p:cNvPr id="21" name="TextBox 20">
            <a:extLst>
              <a:ext uri="{FF2B5EF4-FFF2-40B4-BE49-F238E27FC236}">
                <a16:creationId xmlns:a16="http://schemas.microsoft.com/office/drawing/2014/main" id="{0ED82D2A-6F36-A517-58C2-E93F01C9B177}"/>
              </a:ext>
            </a:extLst>
          </p:cNvPr>
          <p:cNvSpPr txBox="1"/>
          <p:nvPr/>
        </p:nvSpPr>
        <p:spPr>
          <a:xfrm>
            <a:off x="8299124" y="4290841"/>
            <a:ext cx="3655381" cy="2308324"/>
          </a:xfrm>
          <a:prstGeom prst="rect">
            <a:avLst/>
          </a:prstGeom>
          <a:noFill/>
        </p:spPr>
        <p:txBody>
          <a:bodyPr wrap="square">
            <a:spAutoFit/>
          </a:bodyPr>
          <a:lstStyle/>
          <a:p>
            <a:r>
              <a:rPr lang="en-US" dirty="0">
                <a:solidFill>
                  <a:schemeClr val="bg2">
                    <a:lumMod val="20000"/>
                    <a:lumOff val="80000"/>
                  </a:schemeClr>
                </a:solidFill>
              </a:rPr>
              <a:t>I have recently completed my bachelor’s in Software Development in the year 2022. I wanted to pursue further studies in the field of Data Science. I took Big Data Analytics as a course in Georgian College to improve my skills and get some experience for the same.</a:t>
            </a:r>
            <a:endParaRPr lang="en-IN" dirty="0">
              <a:solidFill>
                <a:schemeClr val="bg2">
                  <a:lumMod val="20000"/>
                  <a:lumOff val="80000"/>
                </a:schemeClr>
              </a:solidFill>
            </a:endParaRPr>
          </a:p>
        </p:txBody>
      </p:sp>
      <p:sp>
        <p:nvSpPr>
          <p:cNvPr id="22" name="TextBox 21">
            <a:extLst>
              <a:ext uri="{FF2B5EF4-FFF2-40B4-BE49-F238E27FC236}">
                <a16:creationId xmlns:a16="http://schemas.microsoft.com/office/drawing/2014/main" id="{B506E84A-9CA8-FBD1-A3AD-C0E1FC969F23}"/>
              </a:ext>
            </a:extLst>
          </p:cNvPr>
          <p:cNvSpPr txBox="1"/>
          <p:nvPr/>
        </p:nvSpPr>
        <p:spPr>
          <a:xfrm>
            <a:off x="936574" y="1216327"/>
            <a:ext cx="2721123" cy="369332"/>
          </a:xfrm>
          <a:prstGeom prst="rect">
            <a:avLst/>
          </a:prstGeom>
          <a:noFill/>
        </p:spPr>
        <p:txBody>
          <a:bodyPr wrap="square" rtlCol="0">
            <a:spAutoFit/>
          </a:bodyPr>
          <a:lstStyle/>
          <a:p>
            <a:r>
              <a:rPr lang="en-IN" dirty="0">
                <a:solidFill>
                  <a:schemeClr val="bg2">
                    <a:lumMod val="20000"/>
                    <a:lumOff val="80000"/>
                  </a:schemeClr>
                </a:solidFill>
              </a:rPr>
              <a:t>Samarpan Pandey</a:t>
            </a:r>
          </a:p>
        </p:txBody>
      </p:sp>
      <p:sp>
        <p:nvSpPr>
          <p:cNvPr id="23" name="TextBox 22">
            <a:extLst>
              <a:ext uri="{FF2B5EF4-FFF2-40B4-BE49-F238E27FC236}">
                <a16:creationId xmlns:a16="http://schemas.microsoft.com/office/drawing/2014/main" id="{76EFA272-2D27-79A0-EFBB-D1092BE74C7D}"/>
              </a:ext>
            </a:extLst>
          </p:cNvPr>
          <p:cNvSpPr txBox="1"/>
          <p:nvPr/>
        </p:nvSpPr>
        <p:spPr>
          <a:xfrm>
            <a:off x="4607511" y="1216327"/>
            <a:ext cx="2647991" cy="369332"/>
          </a:xfrm>
          <a:prstGeom prst="rect">
            <a:avLst/>
          </a:prstGeom>
          <a:noFill/>
        </p:spPr>
        <p:txBody>
          <a:bodyPr wrap="square" rtlCol="0">
            <a:spAutoFit/>
          </a:bodyPr>
          <a:lstStyle/>
          <a:p>
            <a:r>
              <a:rPr lang="en-IN" dirty="0" err="1">
                <a:solidFill>
                  <a:schemeClr val="bg2">
                    <a:lumMod val="20000"/>
                    <a:lumOff val="80000"/>
                  </a:schemeClr>
                </a:solidFill>
              </a:rPr>
              <a:t>Suheet</a:t>
            </a:r>
            <a:r>
              <a:rPr lang="en-IN" dirty="0">
                <a:solidFill>
                  <a:schemeClr val="bg2">
                    <a:lumMod val="20000"/>
                    <a:lumOff val="80000"/>
                  </a:schemeClr>
                </a:solidFill>
              </a:rPr>
              <a:t> </a:t>
            </a:r>
            <a:r>
              <a:rPr lang="en-IN" dirty="0" err="1">
                <a:solidFill>
                  <a:schemeClr val="bg2">
                    <a:lumMod val="20000"/>
                    <a:lumOff val="80000"/>
                  </a:schemeClr>
                </a:solidFill>
              </a:rPr>
              <a:t>Sonawane</a:t>
            </a:r>
            <a:endParaRPr lang="en-IN" dirty="0">
              <a:solidFill>
                <a:schemeClr val="bg2">
                  <a:lumMod val="20000"/>
                  <a:lumOff val="80000"/>
                </a:schemeClr>
              </a:solidFill>
            </a:endParaRPr>
          </a:p>
        </p:txBody>
      </p:sp>
      <p:sp>
        <p:nvSpPr>
          <p:cNvPr id="24" name="TextBox 23">
            <a:extLst>
              <a:ext uri="{FF2B5EF4-FFF2-40B4-BE49-F238E27FC236}">
                <a16:creationId xmlns:a16="http://schemas.microsoft.com/office/drawing/2014/main" id="{DFDEE29A-1CF7-9E19-CD78-C00AC70C3BF9}"/>
              </a:ext>
            </a:extLst>
          </p:cNvPr>
          <p:cNvSpPr txBox="1"/>
          <p:nvPr/>
        </p:nvSpPr>
        <p:spPr>
          <a:xfrm>
            <a:off x="8551758" y="1216327"/>
            <a:ext cx="2527574" cy="369332"/>
          </a:xfrm>
          <a:prstGeom prst="rect">
            <a:avLst/>
          </a:prstGeom>
          <a:noFill/>
        </p:spPr>
        <p:txBody>
          <a:bodyPr wrap="square" rtlCol="0">
            <a:spAutoFit/>
          </a:bodyPr>
          <a:lstStyle/>
          <a:p>
            <a:r>
              <a:rPr lang="en-IN" dirty="0">
                <a:solidFill>
                  <a:schemeClr val="bg2">
                    <a:lumMod val="20000"/>
                    <a:lumOff val="80000"/>
                  </a:schemeClr>
                </a:solidFill>
              </a:rPr>
              <a:t>Priya </a:t>
            </a:r>
            <a:r>
              <a:rPr lang="en-IN" dirty="0" err="1">
                <a:solidFill>
                  <a:schemeClr val="bg2">
                    <a:lumMod val="20000"/>
                    <a:lumOff val="80000"/>
                  </a:schemeClr>
                </a:solidFill>
              </a:rPr>
              <a:t>Jogani</a:t>
            </a:r>
            <a:endParaRPr lang="en-IN" dirty="0">
              <a:solidFill>
                <a:schemeClr val="bg2">
                  <a:lumMod val="20000"/>
                  <a:lumOff val="80000"/>
                </a:schemeClr>
              </a:solidFill>
            </a:endParaRPr>
          </a:p>
        </p:txBody>
      </p:sp>
    </p:spTree>
    <p:extLst>
      <p:ext uri="{BB962C8B-B14F-4D97-AF65-F5344CB8AC3E}">
        <p14:creationId xmlns:p14="http://schemas.microsoft.com/office/powerpoint/2010/main" val="2137262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8A40-D9C5-11BD-BD56-F399B8AE1602}"/>
              </a:ext>
            </a:extLst>
          </p:cNvPr>
          <p:cNvSpPr>
            <a:spLocks noGrp="1"/>
          </p:cNvSpPr>
          <p:nvPr>
            <p:ph type="title"/>
          </p:nvPr>
        </p:nvSpPr>
        <p:spPr/>
        <p:txBody>
          <a:bodyPr/>
          <a:lstStyle/>
          <a:p>
            <a:r>
              <a:rPr lang="en-IN" dirty="0"/>
              <a:t>Data Source</a:t>
            </a:r>
          </a:p>
        </p:txBody>
      </p:sp>
      <p:sp>
        <p:nvSpPr>
          <p:cNvPr id="3" name="Content Placeholder 2">
            <a:extLst>
              <a:ext uri="{FF2B5EF4-FFF2-40B4-BE49-F238E27FC236}">
                <a16:creationId xmlns:a16="http://schemas.microsoft.com/office/drawing/2014/main" id="{E6AE2902-829B-4163-D13A-3E3CA92558A2}"/>
              </a:ext>
            </a:extLst>
          </p:cNvPr>
          <p:cNvSpPr>
            <a:spLocks noGrp="1"/>
          </p:cNvSpPr>
          <p:nvPr>
            <p:ph idx="1"/>
          </p:nvPr>
        </p:nvSpPr>
        <p:spPr/>
        <p:txBody>
          <a:bodyPr>
            <a:normAutofit fontScale="92500"/>
          </a:bodyPr>
          <a:lstStyle/>
          <a:p>
            <a:r>
              <a:rPr lang="en-IN" dirty="0"/>
              <a:t>The database is collected from an open-source data repository meant for research purpose. </a:t>
            </a:r>
          </a:p>
          <a:p>
            <a:r>
              <a:rPr lang="en-IN" dirty="0">
                <a:hlinkClick r:id="rId2"/>
              </a:rPr>
              <a:t>http://www.gti.ssr.upm.es/data/Vehicle_database.html</a:t>
            </a:r>
            <a:endParaRPr lang="en-IN" dirty="0"/>
          </a:p>
          <a:p>
            <a:r>
              <a:rPr lang="en-US" dirty="0"/>
              <a:t>The database comprises 3425 images of vehicle rears taken from different points of view, and 3900 images extracted from road sequences not containing vehicles. Images are selected to maximize the representativity of the vehicle class, which involves a naturally high variability.</a:t>
            </a:r>
          </a:p>
          <a:p>
            <a:r>
              <a:rPr lang="en-US" dirty="0"/>
              <a:t>Some images contain the vehicle loosely (some background is also included in the image), while others only contain the vehicle partially. Several instances of a same vehicle are included with different bounding hypotheses. The images have 64x64 and are cropped from sequences of 360x256 pixels recorded in highways of Madrid, Brussels and Turin.</a:t>
            </a:r>
            <a:endParaRPr lang="en-IN" dirty="0"/>
          </a:p>
        </p:txBody>
      </p:sp>
    </p:spTree>
    <p:extLst>
      <p:ext uri="{BB962C8B-B14F-4D97-AF65-F5344CB8AC3E}">
        <p14:creationId xmlns:p14="http://schemas.microsoft.com/office/powerpoint/2010/main" val="122920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9997-3901-68E7-B142-A9C6FF06F791}"/>
              </a:ext>
            </a:extLst>
          </p:cNvPr>
          <p:cNvSpPr>
            <a:spLocks noGrp="1"/>
          </p:cNvSpPr>
          <p:nvPr>
            <p:ph type="title"/>
          </p:nvPr>
        </p:nvSpPr>
        <p:spPr/>
        <p:txBody>
          <a:bodyPr/>
          <a:lstStyle/>
          <a:p>
            <a:r>
              <a:rPr lang="en-IN" dirty="0"/>
              <a:t>Project Requirements</a:t>
            </a:r>
          </a:p>
        </p:txBody>
      </p:sp>
      <p:sp>
        <p:nvSpPr>
          <p:cNvPr id="3" name="Content Placeholder 2">
            <a:extLst>
              <a:ext uri="{FF2B5EF4-FFF2-40B4-BE49-F238E27FC236}">
                <a16:creationId xmlns:a16="http://schemas.microsoft.com/office/drawing/2014/main" id="{850734E0-1325-3314-ED06-2E5E963B18BD}"/>
              </a:ext>
            </a:extLst>
          </p:cNvPr>
          <p:cNvSpPr>
            <a:spLocks noGrp="1"/>
          </p:cNvSpPr>
          <p:nvPr>
            <p:ph idx="1"/>
          </p:nvPr>
        </p:nvSpPr>
        <p:spPr/>
        <p:txBody>
          <a:bodyPr>
            <a:normAutofit fontScale="92500" lnSpcReduction="10000"/>
          </a:bodyPr>
          <a:lstStyle/>
          <a:p>
            <a:r>
              <a:rPr lang="en-IN" u="sng" dirty="0"/>
              <a:t>Knowledge Requirements</a:t>
            </a:r>
            <a:r>
              <a:rPr lang="en-IN" dirty="0"/>
              <a:t>: Strong knowledge of python libraries and data visualization, knowledge of </a:t>
            </a:r>
            <a:r>
              <a:rPr lang="en-IN" dirty="0" err="1"/>
              <a:t>Sharepoint</a:t>
            </a:r>
            <a:r>
              <a:rPr lang="en-IN" dirty="0"/>
              <a:t> Setup and data collection, knowledge of training models on CNN or any other model used for image recognition and classification.</a:t>
            </a:r>
          </a:p>
          <a:p>
            <a:r>
              <a:rPr lang="en-IN" u="sng" dirty="0"/>
              <a:t>Client Requirements</a:t>
            </a:r>
            <a:r>
              <a:rPr lang="en-IN" dirty="0"/>
              <a:t>: </a:t>
            </a:r>
            <a:r>
              <a:rPr lang="en-US" dirty="0"/>
              <a:t>The client provided requirements are to create a CNN model with enough accuracy to identify between vehicles and non-vehicles.</a:t>
            </a:r>
          </a:p>
          <a:p>
            <a:pPr marL="414000" lvl="1" indent="0">
              <a:buNone/>
            </a:pPr>
            <a:r>
              <a:rPr lang="en-US" dirty="0"/>
              <a:t>The client has requested to be provided with a progress report every 2 weeks.</a:t>
            </a:r>
          </a:p>
          <a:p>
            <a:pPr marL="414000" lvl="1" indent="0">
              <a:buNone/>
            </a:pPr>
            <a:r>
              <a:rPr lang="en-US" dirty="0"/>
              <a:t>The client has provided data and requires feedback if it is robust enough for machine learning or if more data is required.</a:t>
            </a:r>
          </a:p>
          <a:p>
            <a:pPr marL="414000" lvl="1" indent="0">
              <a:buNone/>
            </a:pPr>
            <a:r>
              <a:rPr lang="en-US" dirty="0"/>
              <a:t>The client has required to set up weekly meetings between team members through Teams or any other preferred method.</a:t>
            </a:r>
            <a:endParaRPr lang="en-IN" dirty="0"/>
          </a:p>
        </p:txBody>
      </p:sp>
    </p:spTree>
    <p:extLst>
      <p:ext uri="{BB962C8B-B14F-4D97-AF65-F5344CB8AC3E}">
        <p14:creationId xmlns:p14="http://schemas.microsoft.com/office/powerpoint/2010/main" val="21243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DC339-2F43-C9A4-3018-F237FC4E97DE}"/>
              </a:ext>
            </a:extLst>
          </p:cNvPr>
          <p:cNvSpPr>
            <a:spLocks noGrp="1"/>
          </p:cNvSpPr>
          <p:nvPr>
            <p:ph type="title"/>
          </p:nvPr>
        </p:nvSpPr>
        <p:spPr>
          <a:xfrm>
            <a:off x="913796" y="643465"/>
            <a:ext cx="3382638" cy="1370605"/>
          </a:xfrm>
        </p:spPr>
        <p:txBody>
          <a:bodyPr>
            <a:normAutofit/>
          </a:bodyPr>
          <a:lstStyle/>
          <a:p>
            <a:pPr algn="l"/>
            <a:r>
              <a:rPr lang="en-IN" sz="3000" dirty="0"/>
              <a:t>Exploratory Data Analysis</a:t>
            </a:r>
          </a:p>
        </p:txBody>
      </p:sp>
      <p:sp>
        <p:nvSpPr>
          <p:cNvPr id="3" name="Content Placeholder 2">
            <a:extLst>
              <a:ext uri="{FF2B5EF4-FFF2-40B4-BE49-F238E27FC236}">
                <a16:creationId xmlns:a16="http://schemas.microsoft.com/office/drawing/2014/main" id="{90945629-A33B-0223-A8F5-8872D69ABD7E}"/>
              </a:ext>
            </a:extLst>
          </p:cNvPr>
          <p:cNvSpPr>
            <a:spLocks noGrp="1"/>
          </p:cNvSpPr>
          <p:nvPr>
            <p:ph idx="1"/>
          </p:nvPr>
        </p:nvSpPr>
        <p:spPr>
          <a:xfrm>
            <a:off x="913796" y="2247153"/>
            <a:ext cx="3358084" cy="3544046"/>
          </a:xfrm>
        </p:spPr>
        <p:txBody>
          <a:bodyPr>
            <a:normAutofit/>
          </a:bodyPr>
          <a:lstStyle/>
          <a:p>
            <a:r>
              <a:rPr lang="en-IN" sz="1800" b="1" dirty="0"/>
              <a:t>Using Data analytics tools and techniques</a:t>
            </a:r>
            <a:r>
              <a:rPr lang="en-IN" sz="1800" dirty="0"/>
              <a:t>, the first step was to view the data and see if the data presented is as expected in the python notebook, that the work is being performed under:</a:t>
            </a:r>
          </a:p>
        </p:txBody>
      </p:sp>
      <p:pic>
        <p:nvPicPr>
          <p:cNvPr id="7" name="Picture 6" descr="Graphical user interface, website&#10;&#10;Description automatically generated">
            <a:extLst>
              <a:ext uri="{FF2B5EF4-FFF2-40B4-BE49-F238E27FC236}">
                <a16:creationId xmlns:a16="http://schemas.microsoft.com/office/drawing/2014/main" id="{9D686331-F100-6CC8-02A1-F0C2C57C393F}"/>
              </a:ext>
            </a:extLst>
          </p:cNvPr>
          <p:cNvPicPr>
            <a:picLocks noChangeAspect="1"/>
          </p:cNvPicPr>
          <p:nvPr/>
        </p:nvPicPr>
        <p:blipFill>
          <a:blip r:embed="rId3"/>
          <a:stretch>
            <a:fillRect/>
          </a:stretch>
        </p:blipFill>
        <p:spPr>
          <a:xfrm>
            <a:off x="4915348" y="1733158"/>
            <a:ext cx="6633184" cy="2968349"/>
          </a:xfrm>
          <a:prstGeom prst="rect">
            <a:avLst/>
          </a:prstGeom>
        </p:spPr>
      </p:pic>
    </p:spTree>
    <p:extLst>
      <p:ext uri="{BB962C8B-B14F-4D97-AF65-F5344CB8AC3E}">
        <p14:creationId xmlns:p14="http://schemas.microsoft.com/office/powerpoint/2010/main" val="3075615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F6BF605-1AD3-58AD-615C-A15C07FDB0BF}"/>
              </a:ext>
            </a:extLst>
          </p:cNvPr>
          <p:cNvSpPr txBox="1">
            <a:spLocks/>
          </p:cNvSpPr>
          <p:nvPr/>
        </p:nvSpPr>
        <p:spPr>
          <a:xfrm>
            <a:off x="913795" y="609599"/>
            <a:ext cx="5978072" cy="1174075"/>
          </a:xfrm>
          <a:prstGeom prst="rect">
            <a:avLst/>
          </a:prstGeom>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t>Exploratory Data Analysis</a:t>
            </a:r>
          </a:p>
        </p:txBody>
      </p:sp>
      <p:sp>
        <p:nvSpPr>
          <p:cNvPr id="5" name="Content Placeholder 2">
            <a:extLst>
              <a:ext uri="{FF2B5EF4-FFF2-40B4-BE49-F238E27FC236}">
                <a16:creationId xmlns:a16="http://schemas.microsoft.com/office/drawing/2014/main" id="{14B3CDE4-72F6-A007-950D-4651A07BADE5}"/>
              </a:ext>
            </a:extLst>
          </p:cNvPr>
          <p:cNvSpPr txBox="1">
            <a:spLocks/>
          </p:cNvSpPr>
          <p:nvPr/>
        </p:nvSpPr>
        <p:spPr>
          <a:xfrm>
            <a:off x="913795" y="1972101"/>
            <a:ext cx="5978072" cy="3722748"/>
          </a:xfrm>
          <a:prstGeom prst="rect">
            <a:avLst/>
          </a:prstGeom>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Clr>
                <a:srgbClr val="FE800F"/>
              </a:buClr>
              <a:buNone/>
            </a:pPr>
            <a:endParaRPr lang="en-US" dirty="0"/>
          </a:p>
        </p:txBody>
      </p:sp>
      <p:pic>
        <p:nvPicPr>
          <p:cNvPr id="15" name="Picture 14">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Chart, bar chart&#10;&#10;Description automatically generated">
            <a:extLst>
              <a:ext uri="{FF2B5EF4-FFF2-40B4-BE49-F238E27FC236}">
                <a16:creationId xmlns:a16="http://schemas.microsoft.com/office/drawing/2014/main" id="{1DADBC8D-3266-3775-ED10-E23B0D1F9E06}"/>
              </a:ext>
            </a:extLst>
          </p:cNvPr>
          <p:cNvPicPr>
            <a:picLocks noChangeAspect="1"/>
          </p:cNvPicPr>
          <p:nvPr/>
        </p:nvPicPr>
        <p:blipFill rotWithShape="1">
          <a:blip r:embed="rId4"/>
          <a:srcRect r="39909" b="-2"/>
          <a:stretch/>
        </p:blipFill>
        <p:spPr>
          <a:xfrm>
            <a:off x="7552945" y="643465"/>
            <a:ext cx="3995592" cy="5103372"/>
          </a:xfrm>
          <a:prstGeom prst="rect">
            <a:avLst/>
          </a:prstGeom>
        </p:spPr>
      </p:pic>
      <p:sp>
        <p:nvSpPr>
          <p:cNvPr id="9" name="Content Placeholder 2">
            <a:extLst>
              <a:ext uri="{FF2B5EF4-FFF2-40B4-BE49-F238E27FC236}">
                <a16:creationId xmlns:a16="http://schemas.microsoft.com/office/drawing/2014/main" id="{D53C2E0D-F684-CCD4-60B1-A8079D978A7C}"/>
              </a:ext>
            </a:extLst>
          </p:cNvPr>
          <p:cNvSpPr>
            <a:spLocks noGrp="1"/>
          </p:cNvSpPr>
          <p:nvPr>
            <p:ph idx="1"/>
          </p:nvPr>
        </p:nvSpPr>
        <p:spPr>
          <a:xfrm>
            <a:off x="913796" y="2247153"/>
            <a:ext cx="3358084" cy="3544046"/>
          </a:xfrm>
        </p:spPr>
        <p:txBody>
          <a:bodyPr>
            <a:normAutofit/>
          </a:bodyPr>
          <a:lstStyle/>
          <a:p>
            <a:r>
              <a:rPr lang="en-US" sz="1800" dirty="0"/>
              <a:t>Then the team checked the distribution of labels so that there is no incorrect data presented and the ratio of labels and values are same:</a:t>
            </a:r>
          </a:p>
        </p:txBody>
      </p:sp>
    </p:spTree>
    <p:extLst>
      <p:ext uri="{BB962C8B-B14F-4D97-AF65-F5344CB8AC3E}">
        <p14:creationId xmlns:p14="http://schemas.microsoft.com/office/powerpoint/2010/main" val="374086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DC339-2F43-C9A4-3018-F237FC4E97DE}"/>
              </a:ext>
            </a:extLst>
          </p:cNvPr>
          <p:cNvSpPr>
            <a:spLocks noGrp="1"/>
          </p:cNvSpPr>
          <p:nvPr>
            <p:ph type="title"/>
          </p:nvPr>
        </p:nvSpPr>
        <p:spPr>
          <a:xfrm>
            <a:off x="913796" y="643465"/>
            <a:ext cx="3382638" cy="1370605"/>
          </a:xfrm>
        </p:spPr>
        <p:txBody>
          <a:bodyPr>
            <a:normAutofit/>
          </a:bodyPr>
          <a:lstStyle/>
          <a:p>
            <a:pPr algn="l"/>
            <a:r>
              <a:rPr lang="en-IN" sz="3000"/>
              <a:t>Exploratory Data Analysis</a:t>
            </a:r>
          </a:p>
        </p:txBody>
      </p:sp>
      <p:sp>
        <p:nvSpPr>
          <p:cNvPr id="3" name="Content Placeholder 2">
            <a:extLst>
              <a:ext uri="{FF2B5EF4-FFF2-40B4-BE49-F238E27FC236}">
                <a16:creationId xmlns:a16="http://schemas.microsoft.com/office/drawing/2014/main" id="{90945629-A33B-0223-A8F5-8872D69ABD7E}"/>
              </a:ext>
            </a:extLst>
          </p:cNvPr>
          <p:cNvSpPr>
            <a:spLocks noGrp="1"/>
          </p:cNvSpPr>
          <p:nvPr>
            <p:ph idx="1"/>
          </p:nvPr>
        </p:nvSpPr>
        <p:spPr>
          <a:xfrm>
            <a:off x="913796" y="2247153"/>
            <a:ext cx="3358084" cy="3544046"/>
          </a:xfrm>
        </p:spPr>
        <p:txBody>
          <a:bodyPr>
            <a:normAutofit/>
          </a:bodyPr>
          <a:lstStyle/>
          <a:p>
            <a:r>
              <a:rPr lang="en-IN" sz="1800" dirty="0"/>
              <a:t>For further data analysis before proceeding, the team viewed a sample of the training data and how it will affect the machine learning model:</a:t>
            </a:r>
          </a:p>
        </p:txBody>
      </p:sp>
      <p:pic>
        <p:nvPicPr>
          <p:cNvPr id="5" name="Picture 4" descr="Graphical user interface, application&#10;&#10;Description automatically generated">
            <a:extLst>
              <a:ext uri="{FF2B5EF4-FFF2-40B4-BE49-F238E27FC236}">
                <a16:creationId xmlns:a16="http://schemas.microsoft.com/office/drawing/2014/main" id="{9CDA3BF1-8EA8-39C9-7F0B-D2EDF99481DE}"/>
              </a:ext>
            </a:extLst>
          </p:cNvPr>
          <p:cNvPicPr>
            <a:picLocks noChangeAspect="1"/>
          </p:cNvPicPr>
          <p:nvPr/>
        </p:nvPicPr>
        <p:blipFill>
          <a:blip r:embed="rId3"/>
          <a:stretch>
            <a:fillRect/>
          </a:stretch>
        </p:blipFill>
        <p:spPr>
          <a:xfrm>
            <a:off x="5501047" y="643466"/>
            <a:ext cx="5461785" cy="5147733"/>
          </a:xfrm>
          <a:prstGeom prst="rect">
            <a:avLst/>
          </a:prstGeom>
        </p:spPr>
      </p:pic>
    </p:spTree>
    <p:extLst>
      <p:ext uri="{BB962C8B-B14F-4D97-AF65-F5344CB8AC3E}">
        <p14:creationId xmlns:p14="http://schemas.microsoft.com/office/powerpoint/2010/main" val="9734357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{D0ADBAFB-8863-47F4-BB59-05CC0C0FAAD5}tf55705232_win32</Template>
  <TotalTime>175</TotalTime>
  <Words>1461</Words>
  <Application>Microsoft Office PowerPoint</Application>
  <PresentationFormat>Widescreen</PresentationFormat>
  <Paragraphs>95</Paragraphs>
  <Slides>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Goudy Old Style</vt:lpstr>
      <vt:lpstr>Wingdings 2</vt:lpstr>
      <vt:lpstr>SlateVTI</vt:lpstr>
      <vt:lpstr>Car Object Detection Model</vt:lpstr>
      <vt:lpstr>Contents</vt:lpstr>
      <vt:lpstr>Overview</vt:lpstr>
      <vt:lpstr>Team Members</vt:lpstr>
      <vt:lpstr>Data Source</vt:lpstr>
      <vt:lpstr>Project Requirements</vt:lpstr>
      <vt:lpstr>Exploratory Data Analysis</vt:lpstr>
      <vt:lpstr>PowerPoint Presentation</vt:lpstr>
      <vt:lpstr>Exploratory Data Analysis</vt:lpstr>
      <vt:lpstr>Current Progress and Recommendations</vt:lpstr>
      <vt:lpstr>Current Progress and Recommendations</vt:lpstr>
      <vt:lpstr>Current Progress and Recommendations</vt:lpstr>
      <vt:lpstr>Current Progress and Recommendations</vt:lpstr>
      <vt:lpstr>Visualization of predicted data:</vt:lpstr>
      <vt:lpstr>Proposed Solutions for the next phase: Future Recommendations</vt:lpstr>
      <vt:lpstr>Sharepoint Analytics: Dashboard</vt:lpstr>
      <vt:lpstr>Dashboard:</vt:lpstr>
      <vt:lpstr>Task list: After Charter Acceptance</vt:lpstr>
      <vt:lpstr>MRP-High Level Task List</vt:lpstr>
      <vt:lpstr>Action Items</vt:lpstr>
      <vt:lpstr>Minutes Of Meeting</vt:lpstr>
      <vt:lpstr>Timesheets: Budgeted Hours</vt:lpstr>
      <vt:lpstr>Conclusion(Project Close-Out)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Object Detection Model</dc:title>
  <dc:creator>Samarpan Pandey</dc:creator>
  <cp:lastModifiedBy>Samarpan Pandey</cp:lastModifiedBy>
  <cp:revision>14</cp:revision>
  <dcterms:created xsi:type="dcterms:W3CDTF">2023-02-23T03:53:32Z</dcterms:created>
  <dcterms:modified xsi:type="dcterms:W3CDTF">2023-03-23T05:37:00Z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